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70" r:id="rId5"/>
    <p:sldId id="258" r:id="rId6"/>
    <p:sldId id="259" r:id="rId7"/>
    <p:sldId id="271" r:id="rId8"/>
    <p:sldId id="279" r:id="rId9"/>
    <p:sldId id="280" r:id="rId10"/>
    <p:sldId id="260" r:id="rId11"/>
    <p:sldId id="265" r:id="rId12"/>
    <p:sldId id="266" r:id="rId13"/>
    <p:sldId id="261" r:id="rId14"/>
    <p:sldId id="272" r:id="rId15"/>
    <p:sldId id="283" r:id="rId16"/>
    <p:sldId id="284" r:id="rId17"/>
    <p:sldId id="281" r:id="rId18"/>
    <p:sldId id="282" r:id="rId19"/>
    <p:sldId id="269" r:id="rId20"/>
    <p:sldId id="278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64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3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2608A6-0F61-43B9-A136-EBD7261BDE0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5E5D9F-31AA-4AC3-A3BD-01C66DAF8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PHATCAT: Demo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Differential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Based on Kirchhoff's Current Law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Should</a:t>
            </a:r>
            <a:r>
              <a:rPr lang="en-US" sz="2400" dirty="0"/>
              <a:t> operate for faults inside transformer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Shouldn’t</a:t>
            </a:r>
            <a:r>
              <a:rPr lang="en-US" sz="2400" dirty="0"/>
              <a:t> operate for faults outside transformer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Restrained Differential</a:t>
            </a:r>
            <a:r>
              <a:rPr lang="en-US" sz="2400" dirty="0"/>
              <a:t> decreases sensitivity when errors may be large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Unrestrained Differential</a:t>
            </a:r>
            <a:r>
              <a:rPr lang="en-US" sz="2400" dirty="0"/>
              <a:t> operates unconditionally for very big differential</a:t>
            </a:r>
          </a:p>
        </p:txBody>
      </p:sp>
    </p:spTree>
    <p:extLst>
      <p:ext uri="{BB962C8B-B14F-4D97-AF65-F5344CB8AC3E}">
        <p14:creationId xmlns:p14="http://schemas.microsoft.com/office/powerpoint/2010/main" val="13316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6433"/>
            <a:ext cx="7543800" cy="798894"/>
          </a:xfrm>
        </p:spPr>
        <p:txBody>
          <a:bodyPr/>
          <a:lstStyle/>
          <a:p>
            <a:pPr algn="ctr"/>
            <a:r>
              <a:rPr lang="en-US" dirty="0" smtClean="0"/>
              <a:t>C-G Internal Fault: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(C-G internal fault)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9" y="966083"/>
            <a:ext cx="7363759" cy="57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7543800" cy="851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C-G External Fault, ~ 3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sec</a:t>
            </a:r>
            <a:r>
              <a:rPr lang="en-US" dirty="0" smtClean="0"/>
              <a:t> Error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922436"/>
            <a:ext cx="7464662" cy="58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Time-Inverse Phase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Time-Inverse Overcurrent gives a operating time inversely related to fault current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Proper operating time key for coordination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Transformers, it’s often used as a backup protection: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44" y="3624403"/>
            <a:ext cx="3625215" cy="26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27330"/>
            <a:ext cx="7543800" cy="6565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External A-B Fault: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163"/>
          <a:stretch/>
        </p:blipFill>
        <p:spPr>
          <a:xfrm>
            <a:off x="894080" y="1133795"/>
            <a:ext cx="7543800" cy="55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Time-inverse GOC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Since normal system imbalance is low, offers greater sensitivity to ground faults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a GOC set to protect downstream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6591"/>
            <a:ext cx="7543800" cy="6481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External Ground 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992536"/>
            <a:ext cx="7484409" cy="58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Overexcitation</a:t>
            </a:r>
            <a:r>
              <a:rPr lang="en-US" dirty="0" smtClean="0"/>
              <a:t>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voltage becomes too high and/or frequency too low, the magnetic fields inside the transformer can become too intense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Volts/Hz</a:t>
            </a:r>
            <a:r>
              <a:rPr lang="en-US" sz="2400" dirty="0"/>
              <a:t> detects and trips for these </a:t>
            </a:r>
            <a:r>
              <a:rPr lang="en-US" sz="2400" dirty="0" smtClean="0"/>
              <a:t>conditions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20% overvoltage with 5Hz Frequency sag</a:t>
            </a:r>
          </a:p>
          <a:p>
            <a:pPr marL="635508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Unrealistic condition, but demonstrates the principle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68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00516"/>
          </a:xfrm>
        </p:spPr>
        <p:txBody>
          <a:bodyPr/>
          <a:lstStyle/>
          <a:p>
            <a:pPr algn="ctr"/>
            <a:r>
              <a:rPr lang="en-US" dirty="0" smtClean="0"/>
              <a:t>OV/UF Event: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0" y="1391921"/>
            <a:ext cx="7579154" cy="48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182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94106"/>
          </a:xfrm>
        </p:spPr>
        <p:txBody>
          <a:bodyPr>
            <a:normAutofit lnSpcReduction="10000"/>
          </a:bodyPr>
          <a:lstStyle/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Testing Environment and Scenario</a:t>
            </a:r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Setting PHATCAT</a:t>
            </a:r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Metering and Control with PHATCAT</a:t>
            </a:r>
          </a:p>
          <a:p>
            <a:pPr marL="0" indent="0">
              <a:buNone/>
            </a:pPr>
            <a:r>
              <a:rPr lang="en-US" sz="2400" b="1" dirty="0"/>
              <a:t>PHATCAT’s Protection</a:t>
            </a:r>
            <a:r>
              <a:rPr lang="en-US" sz="2400" b="1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dirty="0" smtClean="0"/>
              <a:t>Instantaneous Overcurrent</a:t>
            </a:r>
            <a:endParaRPr lang="en-US" sz="2400" b="1" dirty="0"/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Current Differential</a:t>
            </a:r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Time-overcurrent Backup</a:t>
            </a:r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 err="1"/>
              <a:t>Overexcitation</a:t>
            </a:r>
            <a:endParaRPr lang="en-US" sz="2400" dirty="0"/>
          </a:p>
          <a:p>
            <a:pPr marL="297656" indent="-297656">
              <a:buFont typeface="Wingdings" panose="05000000000000000000" pitchFamily="2" charset="2"/>
              <a:buChar char="§"/>
            </a:pPr>
            <a:r>
              <a:rPr lang="en-US" sz="2400" dirty="0"/>
              <a:t>Harmonic Blocking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" y="213361"/>
            <a:ext cx="8665210" cy="6498908"/>
          </a:xfrm>
        </p:spPr>
      </p:pic>
    </p:spTree>
    <p:extLst>
      <p:ext uri="{BB962C8B-B14F-4D97-AF65-F5344CB8AC3E}">
        <p14:creationId xmlns:p14="http://schemas.microsoft.com/office/powerpoint/2010/main" val="387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Transformers draw a lot of current </a:t>
            </a:r>
            <a:r>
              <a:rPr lang="en-US" sz="2400" b="1" dirty="0"/>
              <a:t>when energized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Will cause differential to incorrectly trip unless…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Harmonic blocking </a:t>
            </a:r>
            <a:r>
              <a:rPr lang="en-US" sz="2400" dirty="0"/>
              <a:t>is used to detect energization and block the differential</a:t>
            </a:r>
          </a:p>
        </p:txBody>
      </p:sp>
    </p:spTree>
    <p:extLst>
      <p:ext uri="{BB962C8B-B14F-4D97-AF65-F5344CB8AC3E}">
        <p14:creationId xmlns:p14="http://schemas.microsoft.com/office/powerpoint/2010/main" val="23138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6208"/>
            <a:ext cx="7543800" cy="739556"/>
          </a:xfrm>
        </p:spPr>
        <p:txBody>
          <a:bodyPr/>
          <a:lstStyle/>
          <a:p>
            <a:pPr algn="ctr"/>
            <a:r>
              <a:rPr lang="en-US" dirty="0" smtClean="0"/>
              <a:t>Transformer Inrush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04" y="995971"/>
            <a:ext cx="7300109" cy="57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Due to compatibility issues with available COMTRADE files, we could only performed proof of concept testing in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Video</a:t>
            </a:r>
            <a:r>
              <a:rPr lang="en-US" sz="2400" dirty="0" smtClean="0"/>
              <a:t> demonstrates harmonic blocking element picking up for harmonic content in pulses from function generator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1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8" r="46501" b="24917"/>
          <a:stretch/>
        </p:blipFill>
        <p:spPr bwMode="auto">
          <a:xfrm>
            <a:off x="4030785" y="2280047"/>
            <a:ext cx="4335976" cy="29567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1861"/>
              </p:ext>
            </p:extLst>
          </p:nvPr>
        </p:nvGraphicFramePr>
        <p:xfrm>
          <a:off x="832802" y="2280047"/>
          <a:ext cx="3045779" cy="301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773"/>
                <a:gridCol w="1481006"/>
              </a:tblGrid>
              <a:tr h="643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  <a:tr h="47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Apparent</a:t>
                      </a:r>
                      <a:r>
                        <a:rPr lang="en-US" sz="1400" baseline="0" dirty="0" smtClean="0"/>
                        <a:t> Power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 MVA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  <a:tr h="47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Voltage</a:t>
                      </a:r>
                      <a:r>
                        <a:rPr lang="en-US" sz="1400" baseline="0" dirty="0" smtClean="0"/>
                        <a:t> ratings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69kV / 13kV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  <a:tr h="47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Connection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Y-Y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  <a:tr h="47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CT</a:t>
                      </a:r>
                      <a:r>
                        <a:rPr lang="en-US" sz="1400" baseline="0" dirty="0" smtClean="0"/>
                        <a:t> Ratios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500:5 /</a:t>
                      </a:r>
                      <a:r>
                        <a:rPr lang="en-US" sz="1400" baseline="0" dirty="0" smtClean="0"/>
                        <a:t> 2500:5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  <a:tr h="47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PT Ratios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600:1 / 120:1</a:t>
                      </a:r>
                      <a:endParaRPr lang="en-US" sz="1400" dirty="0"/>
                    </a:p>
                  </a:txBody>
                  <a:tcPr marL="64538" marR="64538" marT="32269" marB="322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8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Setup: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PHATCAT</a:t>
            </a:r>
          </a:p>
          <a:p>
            <a:pPr lvl="1"/>
            <a:r>
              <a:rPr lang="en-US" sz="2400" dirty="0"/>
              <a:t>The device under test</a:t>
            </a:r>
          </a:p>
          <a:p>
            <a:r>
              <a:rPr lang="en-US" sz="2400" b="1" dirty="0"/>
              <a:t>SEL-787</a:t>
            </a:r>
          </a:p>
          <a:p>
            <a:pPr lvl="1"/>
            <a:r>
              <a:rPr lang="en-US" sz="2400" dirty="0"/>
              <a:t>Industry-grade transformer protection</a:t>
            </a:r>
          </a:p>
          <a:p>
            <a:pPr lvl="1"/>
            <a:r>
              <a:rPr lang="en-US" sz="2400" dirty="0"/>
              <a:t>Used to capture oscillography</a:t>
            </a:r>
          </a:p>
          <a:p>
            <a:r>
              <a:rPr lang="en-US" sz="2400" b="1" dirty="0"/>
              <a:t>SEL-AMS</a:t>
            </a:r>
          </a:p>
          <a:p>
            <a:pPr lvl="1"/>
            <a:r>
              <a:rPr lang="en-US" sz="2400" dirty="0"/>
              <a:t>Simulates voltages, currents, and circuit breaker</a:t>
            </a:r>
          </a:p>
          <a:p>
            <a:pPr lvl="1"/>
            <a:r>
              <a:rPr lang="en-US" sz="2400" dirty="0"/>
              <a:t>Detects and times relay trips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6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PHATCAT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protection engineer can </a:t>
            </a:r>
            <a:r>
              <a:rPr lang="en-US" sz="2400" b="1" dirty="0"/>
              <a:t>enter protection settings </a:t>
            </a:r>
            <a:r>
              <a:rPr lang="en-US" sz="2400" dirty="0"/>
              <a:t>for PHATCAT using desktop app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They can also </a:t>
            </a:r>
            <a:r>
              <a:rPr lang="en-US" sz="2400" b="1" dirty="0"/>
              <a:t>retrieve them</a:t>
            </a:r>
            <a:r>
              <a:rPr lang="en-US" sz="2400" dirty="0"/>
              <a:t> from the relay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Let’s deploy proper settings to PHATCAT then read them back</a:t>
            </a:r>
          </a:p>
        </p:txBody>
      </p:sp>
    </p:spTree>
    <p:extLst>
      <p:ext uri="{BB962C8B-B14F-4D97-AF65-F5344CB8AC3E}">
        <p14:creationId xmlns:p14="http://schemas.microsoft.com/office/powerpoint/2010/main" val="7937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Metering and Breaker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PHATCAT measures transformer’s voltages and currents, and derives phasors and other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PHATCAT can control 125VDC relay circuits, such as those used for controlling circuit breakers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Let’s use PHATCAT to </a:t>
            </a:r>
            <a:r>
              <a:rPr lang="en-US" sz="2400" dirty="0" smtClean="0"/>
              <a:t>close </a:t>
            </a:r>
            <a:r>
              <a:rPr lang="en-US" sz="2400" dirty="0"/>
              <a:t>a circuit breaker</a:t>
            </a:r>
          </a:p>
        </p:txBody>
      </p:sp>
    </p:spTree>
    <p:extLst>
      <p:ext uri="{BB962C8B-B14F-4D97-AF65-F5344CB8AC3E}">
        <p14:creationId xmlns:p14="http://schemas.microsoft.com/office/powerpoint/2010/main" val="4602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4365"/>
            <a:ext cx="7543800" cy="696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Breaker Closing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81" y="830654"/>
            <a:ext cx="7469879" cy="58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POC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800" dirty="0"/>
              <a:t> Simple, but offers very high trip speed for close-in </a:t>
            </a:r>
            <a:r>
              <a:rPr lang="en-US" sz="2800" dirty="0" smtClean="0"/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11718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465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Bolted Bus 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912036"/>
            <a:ext cx="7569200" cy="58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10715</TotalTime>
  <Words>406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Retrospect</vt:lpstr>
      <vt:lpstr>PHATCAT: Demo</vt:lpstr>
      <vt:lpstr>Outline</vt:lpstr>
      <vt:lpstr>Our Transformer</vt:lpstr>
      <vt:lpstr>Our Setup:</vt:lpstr>
      <vt:lpstr>Setting PHATCAT</vt:lpstr>
      <vt:lpstr>Metering and Breaker Control</vt:lpstr>
      <vt:lpstr>Breaker Closing</vt:lpstr>
      <vt:lpstr>Instantaneous POC</vt:lpstr>
      <vt:lpstr>Bolted Bus Fault</vt:lpstr>
      <vt:lpstr>Current Differential Protection</vt:lpstr>
      <vt:lpstr>C-G Internal Fault:</vt:lpstr>
      <vt:lpstr>C-G External Fault, ~ 3 Asec Error</vt:lpstr>
      <vt:lpstr>Time-Inverse Phase OC</vt:lpstr>
      <vt:lpstr>External A-B Fault:</vt:lpstr>
      <vt:lpstr>Time-inverse GOC</vt:lpstr>
      <vt:lpstr>External Ground Fault</vt:lpstr>
      <vt:lpstr>Overexcitation Protection</vt:lpstr>
      <vt:lpstr>OV/UF Event:</vt:lpstr>
      <vt:lpstr>Questions?</vt:lpstr>
      <vt:lpstr>PowerPoint Presentation</vt:lpstr>
      <vt:lpstr>Harmonic Blocking</vt:lpstr>
      <vt:lpstr>Transformer Inrush</vt:lpstr>
      <vt:lpstr>Harmonic Blocking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</dc:title>
  <dc:creator>Brett Ross</dc:creator>
  <cp:lastModifiedBy>Brett Ross</cp:lastModifiedBy>
  <cp:revision>52</cp:revision>
  <dcterms:created xsi:type="dcterms:W3CDTF">2019-07-21T14:05:02Z</dcterms:created>
  <dcterms:modified xsi:type="dcterms:W3CDTF">2019-07-29T12:06:39Z</dcterms:modified>
</cp:coreProperties>
</file>